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8"/>
  </p:notesMasterIdLst>
  <p:handoutMasterIdLst>
    <p:handoutMasterId r:id="rId49"/>
  </p:handoutMasterIdLst>
  <p:sldIdLst>
    <p:sldId id="402" r:id="rId3"/>
    <p:sldId id="478" r:id="rId4"/>
    <p:sldId id="404" r:id="rId5"/>
    <p:sldId id="442" r:id="rId6"/>
    <p:sldId id="443" r:id="rId7"/>
    <p:sldId id="444" r:id="rId8"/>
    <p:sldId id="445" r:id="rId9"/>
    <p:sldId id="446" r:id="rId10"/>
    <p:sldId id="447" r:id="rId11"/>
    <p:sldId id="448" r:id="rId12"/>
    <p:sldId id="451" r:id="rId13"/>
    <p:sldId id="452" r:id="rId14"/>
    <p:sldId id="453" r:id="rId15"/>
    <p:sldId id="454" r:id="rId16"/>
    <p:sldId id="455" r:id="rId17"/>
    <p:sldId id="456" r:id="rId18"/>
    <p:sldId id="457" r:id="rId19"/>
    <p:sldId id="458" r:id="rId20"/>
    <p:sldId id="459" r:id="rId21"/>
    <p:sldId id="460" r:id="rId22"/>
    <p:sldId id="449" r:id="rId23"/>
    <p:sldId id="450" r:id="rId24"/>
    <p:sldId id="461" r:id="rId25"/>
    <p:sldId id="462" r:id="rId26"/>
    <p:sldId id="463" r:id="rId27"/>
    <p:sldId id="464" r:id="rId28"/>
    <p:sldId id="465" r:id="rId29"/>
    <p:sldId id="466" r:id="rId30"/>
    <p:sldId id="467" r:id="rId31"/>
    <p:sldId id="468" r:id="rId32"/>
    <p:sldId id="469" r:id="rId33"/>
    <p:sldId id="470" r:id="rId34"/>
    <p:sldId id="471" r:id="rId35"/>
    <p:sldId id="472" r:id="rId36"/>
    <p:sldId id="473" r:id="rId37"/>
    <p:sldId id="474" r:id="rId38"/>
    <p:sldId id="475" r:id="rId39"/>
    <p:sldId id="476" r:id="rId40"/>
    <p:sldId id="477" r:id="rId41"/>
    <p:sldId id="441" r:id="rId42"/>
    <p:sldId id="480" r:id="rId43"/>
    <p:sldId id="481" r:id="rId44"/>
    <p:sldId id="482" r:id="rId45"/>
    <p:sldId id="400" r:id="rId46"/>
    <p:sldId id="399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HTML Intro" id="{BB20642F-C8D7-4E88-ABC3-DF161AC3F566}">
          <p14:sldIdLst>
            <p14:sldId id="442"/>
            <p14:sldId id="443"/>
            <p14:sldId id="444"/>
            <p14:sldId id="445"/>
            <p14:sldId id="446"/>
            <p14:sldId id="447"/>
            <p14:sldId id="448"/>
          </p14:sldIdLst>
        </p14:section>
        <p14:section name="HTML Common Elements" id="{DDD50D43-9FA0-4D7D-A96F-C0184574DEE1}">
          <p14:sldIdLst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</p14:sldIdLst>
        </p14:section>
        <p14:section name="HTML Terminology" id="{7CDA1AA5-9600-4BF1-816B-BCE8A5294988}">
          <p14:sldIdLst>
            <p14:sldId id="449"/>
            <p14:sldId id="450"/>
          </p14:sldIdLst>
        </p14:section>
        <p14:section name="CSS" id="{B6EAB95E-A253-4129-BA27-C04DC3F7EE61}">
          <p14:sldIdLst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</p14:sldIdLst>
        </p14:section>
        <p14:section name="Inline and Block Elements" id="{1A3C7B53-F5FF-43D4-BAB4-6513416EF780}">
          <p14:sldIdLst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</p14:sldIdLst>
        </p14:section>
        <p14:section name="Conclusion" id="{10E03AB1-9AA8-4E86-9A64-D741901E50A2}">
          <p14:sldIdLst>
            <p14:sldId id="441"/>
            <p14:sldId id="480"/>
            <p14:sldId id="481"/>
            <p14:sldId id="482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533" autoAdjust="0"/>
  </p:normalViewPr>
  <p:slideViewPr>
    <p:cSldViewPr>
      <p:cViewPr varScale="1">
        <p:scale>
          <a:sx n="88" d="100"/>
          <a:sy n="88" d="100"/>
        </p:scale>
        <p:origin x="49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5/18/2018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38667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972174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67779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27512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236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136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7151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5/18/2018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59247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codepen.io/anon/pen/bgrjQr?editors=100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slide" Target="slide4.xml"/><Relationship Id="rId7" Type="http://schemas.openxmlformats.org/officeDocument/2006/relationships/slide" Target="slide2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slide" Target="slide11.xml"/><Relationship Id="rId10" Type="http://schemas.openxmlformats.org/officeDocument/2006/relationships/image" Target="../media/image14.jpeg"/><Relationship Id="rId4" Type="http://schemas.openxmlformats.org/officeDocument/2006/relationships/image" Target="../media/image11.jpeg"/><Relationship Id="rId9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88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85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87.png"/><Relationship Id="rId5" Type="http://schemas.openxmlformats.org/officeDocument/2006/relationships/image" Target="../media/image84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83.png"/><Relationship Id="rId9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9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9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39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jpeg"/><Relationship Id="rId2" Type="http://schemas.openxmlformats.org/officeDocument/2006/relationships/hyperlink" Target="https://jetbrains.com/webstor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www.visualstudio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199254"/>
          </a:xfrm>
        </p:spPr>
        <p:txBody>
          <a:bodyPr>
            <a:normAutofit/>
          </a:bodyPr>
          <a:lstStyle/>
          <a:p>
            <a:r>
              <a:rPr lang="en-US" dirty="0"/>
              <a:t>HTML and CSS Overview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494212" y="1702774"/>
            <a:ext cx="6936267" cy="7588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HTML Basic Tags, CSS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728681" y="3595774"/>
            <a:ext cx="218281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HTML &amp; CSS</a:t>
            </a:r>
          </a:p>
        </p:txBody>
      </p:sp>
      <p:pic>
        <p:nvPicPr>
          <p:cNvPr id="17" name="Picture 2" descr="Резултат с изображение за html cs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213" y="3381987"/>
            <a:ext cx="4114634" cy="2880244"/>
          </a:xfrm>
          <a:prstGeom prst="roundRect">
            <a:avLst>
              <a:gd name="adj" fmla="val 15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49" y="3724257"/>
            <a:ext cx="1275362" cy="12753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365" y="3682567"/>
            <a:ext cx="1141120" cy="132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Zen Coding (Emmet)</a:t>
            </a:r>
            <a:r>
              <a:rPr lang="bg-BG" dirty="0"/>
              <a:t> </a:t>
            </a:r>
            <a:r>
              <a:rPr lang="en-US" dirty="0"/>
              <a:t>for</a:t>
            </a:r>
            <a:r>
              <a:rPr lang="bg-BG" dirty="0"/>
              <a:t> </a:t>
            </a:r>
            <a:r>
              <a:rPr lang="en-US" dirty="0"/>
              <a:t>Fast HTML Coding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608012" y="1295400"/>
            <a:ext cx="4800600" cy="595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4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ul&gt;li.red*6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608012" y="2652399"/>
            <a:ext cx="4800600" cy="35198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rrow: Down 7"/>
          <p:cNvSpPr/>
          <p:nvPr/>
        </p:nvSpPr>
        <p:spPr>
          <a:xfrm>
            <a:off x="2817812" y="2070997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5865812" y="1295400"/>
            <a:ext cx="5700600" cy="9344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div#page&gt;div.logo+ul#menu&gt;li*3&gt;a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5865812" y="2652399"/>
            <a:ext cx="5700600" cy="35198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page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class="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logo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id="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menu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href=""&gt;&lt;/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8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it-IT" sz="28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sz="280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rrow: Down 10"/>
          <p:cNvSpPr/>
          <p:nvPr/>
        </p:nvSpPr>
        <p:spPr>
          <a:xfrm>
            <a:off x="8525612" y="2070997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295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/>
              <a:t>HTML Common Elements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61168"/>
            <a:ext cx="8938472" cy="719034"/>
          </a:xfrm>
        </p:spPr>
        <p:txBody>
          <a:bodyPr/>
          <a:lstStyle/>
          <a:p>
            <a:r>
              <a:rPr lang="en-US" dirty="0"/>
              <a:t>Used in 90% of All Internet Sites</a:t>
            </a:r>
          </a:p>
        </p:txBody>
      </p:sp>
      <p:sp>
        <p:nvSpPr>
          <p:cNvPr id="4" name="TextBox 3"/>
          <p:cNvSpPr txBox="1"/>
          <p:nvPr/>
        </p:nvSpPr>
        <p:spPr>
          <a:xfrm rot="1008642">
            <a:off x="3113442" y="1616400"/>
            <a:ext cx="994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0000"/>
                </a:solidFill>
              </a:rPr>
              <a:t>&lt;div&gt;</a:t>
            </a:r>
          </a:p>
        </p:txBody>
      </p:sp>
      <p:sp>
        <p:nvSpPr>
          <p:cNvPr id="5" name="TextBox 4"/>
          <p:cNvSpPr txBox="1"/>
          <p:nvPr/>
        </p:nvSpPr>
        <p:spPr>
          <a:xfrm rot="20516259">
            <a:off x="5324310" y="3817716"/>
            <a:ext cx="1369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92D050"/>
                </a:solidFill>
              </a:rPr>
              <a:t>&lt;script&gt;</a:t>
            </a:r>
          </a:p>
        </p:txBody>
      </p:sp>
      <p:sp>
        <p:nvSpPr>
          <p:cNvPr id="6" name="TextBox 5"/>
          <p:cNvSpPr txBox="1"/>
          <p:nvPr/>
        </p:nvSpPr>
        <p:spPr>
          <a:xfrm rot="699201">
            <a:off x="2982913" y="3561264"/>
            <a:ext cx="1555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F0"/>
                </a:solidFill>
              </a:rPr>
              <a:t>&lt;button&gt;</a:t>
            </a:r>
          </a:p>
        </p:txBody>
      </p:sp>
      <p:sp>
        <p:nvSpPr>
          <p:cNvPr id="7" name="TextBox 6"/>
          <p:cNvSpPr txBox="1"/>
          <p:nvPr/>
        </p:nvSpPr>
        <p:spPr>
          <a:xfrm rot="21098724">
            <a:off x="8324942" y="2937142"/>
            <a:ext cx="71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3399"/>
                </a:solidFill>
              </a:rPr>
              <a:t>&lt;a&gt;</a:t>
            </a:r>
          </a:p>
        </p:txBody>
      </p:sp>
      <p:sp>
        <p:nvSpPr>
          <p:cNvPr id="8" name="TextBox 7"/>
          <p:cNvSpPr txBox="1"/>
          <p:nvPr/>
        </p:nvSpPr>
        <p:spPr>
          <a:xfrm rot="20856118">
            <a:off x="2547576" y="2686379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B050"/>
                </a:solidFill>
              </a:rPr>
              <a:t>&lt;span&gt;</a:t>
            </a:r>
          </a:p>
        </p:txBody>
      </p:sp>
      <p:sp>
        <p:nvSpPr>
          <p:cNvPr id="9" name="TextBox 8"/>
          <p:cNvSpPr txBox="1"/>
          <p:nvPr/>
        </p:nvSpPr>
        <p:spPr>
          <a:xfrm rot="630690">
            <a:off x="8609258" y="2103720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FFF00"/>
                </a:solidFill>
              </a:rPr>
              <a:t>&lt;li&gt;</a:t>
            </a:r>
          </a:p>
        </p:txBody>
      </p:sp>
      <p:sp>
        <p:nvSpPr>
          <p:cNvPr id="10" name="TextBox 9"/>
          <p:cNvSpPr txBox="1"/>
          <p:nvPr/>
        </p:nvSpPr>
        <p:spPr>
          <a:xfrm rot="20050254">
            <a:off x="7046869" y="2439908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/>
              <a:t>&lt;ul&gt;</a:t>
            </a:r>
          </a:p>
        </p:txBody>
      </p:sp>
      <p:sp>
        <p:nvSpPr>
          <p:cNvPr id="11" name="TextBox 10"/>
          <p:cNvSpPr txBox="1"/>
          <p:nvPr/>
        </p:nvSpPr>
        <p:spPr>
          <a:xfrm rot="21240044">
            <a:off x="6577356" y="1295624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7030A0"/>
                </a:solidFill>
              </a:rPr>
              <a:t>&lt;section&gt;</a:t>
            </a:r>
          </a:p>
        </p:txBody>
      </p:sp>
      <p:sp>
        <p:nvSpPr>
          <p:cNvPr id="12" name="TextBox 11"/>
          <p:cNvSpPr txBox="1"/>
          <p:nvPr/>
        </p:nvSpPr>
        <p:spPr>
          <a:xfrm rot="21110687">
            <a:off x="5048342" y="127385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accent1">
                    <a:lumMod val="75000"/>
                  </a:schemeClr>
                </a:solidFill>
              </a:rPr>
              <a:t>&lt;h1&gt;</a:t>
            </a:r>
          </a:p>
        </p:txBody>
      </p:sp>
      <p:sp>
        <p:nvSpPr>
          <p:cNvPr id="13" name="TextBox 12"/>
          <p:cNvSpPr txBox="1"/>
          <p:nvPr/>
        </p:nvSpPr>
        <p:spPr>
          <a:xfrm rot="255400">
            <a:off x="7375907" y="3761417"/>
            <a:ext cx="1485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ADA485"/>
                </a:solidFill>
              </a:rPr>
              <a:t>&lt;strong&gt;</a:t>
            </a:r>
          </a:p>
        </p:txBody>
      </p:sp>
      <p:sp>
        <p:nvSpPr>
          <p:cNvPr id="14" name="TextBox 13"/>
          <p:cNvSpPr txBox="1"/>
          <p:nvPr/>
        </p:nvSpPr>
        <p:spPr>
          <a:xfrm rot="826208">
            <a:off x="5320042" y="2899286"/>
            <a:ext cx="1334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1">
                    <a:lumMod val="75000"/>
                  </a:schemeClr>
                </a:solidFill>
              </a:rPr>
              <a:t>&lt;input&gt;</a:t>
            </a:r>
          </a:p>
        </p:txBody>
      </p:sp>
      <p:sp>
        <p:nvSpPr>
          <p:cNvPr id="15" name="TextBox 14"/>
          <p:cNvSpPr txBox="1"/>
          <p:nvPr/>
        </p:nvSpPr>
        <p:spPr>
          <a:xfrm rot="161718">
            <a:off x="4419002" y="2139620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0070C0"/>
                </a:solidFill>
              </a:rPr>
              <a:t>&lt;img&gt;</a:t>
            </a:r>
          </a:p>
        </p:txBody>
      </p:sp>
    </p:spTree>
    <p:extLst>
      <p:ext uri="{BB962C8B-B14F-4D97-AF65-F5344CB8AC3E}">
        <p14:creationId xmlns:p14="http://schemas.microsoft.com/office/powerpoint/2010/main" val="3674774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Headings: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dirty="0"/>
              <a:t>to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&lt;h6&gt;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Paragraphs: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&lt;p&gt;&lt;/p&gt;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Headings and Paragraphs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760412" y="1762573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1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Biggest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2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3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More Smaller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&lt;/h3&gt;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&lt;h4&gt;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Heading 4 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Smallest</a:t>
            </a:r>
            <a:r>
              <a:rPr lang="ru-RU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ru-RU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&lt;/h4&gt;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760412" y="4412231"/>
            <a:ext cx="10515598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empty line</a:t>
            </a:r>
            <a:r>
              <a:rPr lang="ru-RU" sz="2800" b="1" i="1" noProof="1">
                <a:solidFill>
                  <a:srgbClr val="B2B2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--&gt;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paragraph</a:t>
            </a:r>
            <a:r>
              <a:rPr lang="ru-RU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6620478" y="4842086"/>
            <a:ext cx="1912334" cy="652770"/>
          </a:xfrm>
          <a:prstGeom prst="wedgeRoundRectCallout">
            <a:avLst>
              <a:gd name="adj1" fmla="val -74644"/>
              <a:gd name="adj2" fmla="val 561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Comment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63" y="193460"/>
            <a:ext cx="4009137" cy="1863939"/>
          </a:xfrm>
          <a:prstGeom prst="roundRect">
            <a:avLst>
              <a:gd name="adj" fmla="val 129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602" y="3886200"/>
            <a:ext cx="2340810" cy="2381591"/>
          </a:xfrm>
          <a:prstGeom prst="roundRect">
            <a:avLst>
              <a:gd name="adj" fmla="val 1296"/>
            </a:avLst>
          </a:prstGeom>
        </p:spPr>
      </p:pic>
    </p:spTree>
    <p:extLst>
      <p:ext uri="{BB962C8B-B14F-4D97-AF65-F5344CB8AC3E}">
        <p14:creationId xmlns:p14="http://schemas.microsoft.com/office/powerpoint/2010/main" val="352320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External hyperlink</a:t>
            </a:r>
          </a:p>
          <a:p>
            <a:endParaRPr lang="en-ZA" dirty="0"/>
          </a:p>
          <a:p>
            <a:r>
              <a:rPr lang="en-ZA" dirty="0"/>
              <a:t>Local hyperlink</a:t>
            </a:r>
          </a:p>
          <a:p>
            <a:endParaRPr lang="en-ZA" dirty="0"/>
          </a:p>
          <a:p>
            <a:endParaRPr lang="en-ZA" dirty="0"/>
          </a:p>
          <a:p>
            <a:pPr>
              <a:spcBef>
                <a:spcPts val="1800"/>
              </a:spcBef>
            </a:pPr>
            <a:r>
              <a:rPr lang="en-ZA" dirty="0"/>
              <a:t>Relative hyperlink</a:t>
            </a:r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Hyperlinks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7884" y="1844444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="https://softuni.bg"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57884" y="3255286"/>
            <a:ext cx="10867748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Exercises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See the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#exercises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target="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_blank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"&gt;exercises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7884" y="5562600"/>
            <a:ext cx="10867748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../2.%20HTML5-Overview.pptx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presentation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606" y="1254386"/>
            <a:ext cx="2295525" cy="866775"/>
          </a:xfrm>
          <a:prstGeom prst="roundRect">
            <a:avLst>
              <a:gd name="adj" fmla="val 4541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615" y="2444550"/>
            <a:ext cx="2680686" cy="739868"/>
          </a:xfrm>
          <a:prstGeom prst="roundRect">
            <a:avLst>
              <a:gd name="adj" fmla="val 4541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842" y="3469171"/>
            <a:ext cx="2924175" cy="590550"/>
          </a:xfrm>
          <a:prstGeom prst="roundRect">
            <a:avLst>
              <a:gd name="adj" fmla="val 4541"/>
            </a:avLst>
          </a:prstGeom>
        </p:spPr>
      </p:pic>
      <p:sp>
        <p:nvSpPr>
          <p:cNvPr id="11" name="Curved Right Arrow 10"/>
          <p:cNvSpPr/>
          <p:nvPr/>
        </p:nvSpPr>
        <p:spPr>
          <a:xfrm flipV="1">
            <a:off x="7952700" y="2796451"/>
            <a:ext cx="457199" cy="101322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358" y="4834302"/>
            <a:ext cx="2133600" cy="561975"/>
          </a:xfrm>
          <a:prstGeom prst="roundRect">
            <a:avLst>
              <a:gd name="adj" fmla="val 4541"/>
            </a:avLst>
          </a:prstGeom>
        </p:spPr>
      </p:pic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418012" y="1066800"/>
            <a:ext cx="2819400" cy="674379"/>
          </a:xfrm>
          <a:prstGeom prst="wedgeRoundRectCallout">
            <a:avLst>
              <a:gd name="adj1" fmla="val -62554"/>
              <a:gd name="adj2" fmla="val 548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Specify the URL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67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8284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Images are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external files</a:t>
            </a:r>
            <a:r>
              <a:rPr lang="en-US" sz="3200" dirty="0"/>
              <a:t>, inserted through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&lt;img&gt;</a:t>
            </a:r>
            <a:r>
              <a:rPr lang="en-US" sz="3200" dirty="0"/>
              <a:t> tag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Embedded image (Data URI)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1710560"/>
            <a:ext cx="10515598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images/SoftUni-logo.png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height="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</p:txBody>
      </p:sp>
      <p:sp>
        <p:nvSpPr>
          <p:cNvPr id="12" name="Text Placeholder 5">
            <a:hlinkClick r:id="rId2"/>
          </p:cNvPr>
          <p:cNvSpPr txBox="1">
            <a:spLocks/>
          </p:cNvSpPr>
          <p:nvPr/>
        </p:nvSpPr>
        <p:spPr>
          <a:xfrm>
            <a:off x="836611" y="5307420"/>
            <a:ext cx="10515599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data:image/gif;base64, R0lGODlhEAAOAL…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"/&gt;</a:t>
            </a:r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2" y="4044050"/>
            <a:ext cx="950769" cy="871538"/>
          </a:xfrm>
          <a:prstGeom prst="roundRect">
            <a:avLst>
              <a:gd name="adj" fmla="val 3376"/>
            </a:avLst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845" y="1549454"/>
            <a:ext cx="3053090" cy="295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6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8277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4 image files:</a:t>
            </a:r>
          </a:p>
          <a:p>
            <a:pPr lvl="1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apple.png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banana.png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kiwi.png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organge.png</a:t>
            </a:r>
          </a:p>
          <a:p>
            <a:pPr>
              <a:spcBef>
                <a:spcPts val="1800"/>
              </a:spcBef>
            </a:pPr>
            <a:r>
              <a:rPr lang="en-US" sz="3200" dirty="0"/>
              <a:t>Create a Web page like the screenshot on the right</a:t>
            </a:r>
          </a:p>
          <a:p>
            <a:pPr lvl="1"/>
            <a:r>
              <a:rPr lang="en-US" sz="3000" dirty="0"/>
              <a:t>Hints: use 3 paragraphs, each holding 5 images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2812" y="62439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 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2" y="1170999"/>
            <a:ext cx="4741018" cy="46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03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303521"/>
            <a:ext cx="11579384" cy="230974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Create an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US" sz="3200" dirty="0"/>
              <a:t>rdered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L</a:t>
            </a:r>
            <a:r>
              <a:rPr lang="en-US" sz="3200" dirty="0"/>
              <a:t>ist</a:t>
            </a:r>
          </a:p>
          <a:p>
            <a:pPr>
              <a:defRPr/>
            </a:pPr>
            <a:r>
              <a:rPr lang="en-US" sz="3200" dirty="0"/>
              <a:t>Use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</a:p>
          <a:p>
            <a:pPr lvl="1">
              <a:defRPr/>
            </a:pPr>
            <a:r>
              <a:rPr lang="en-US" sz="3000" noProof="1"/>
              <a:t>Each holding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&lt;li&gt;&lt;/li&gt;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5520357" y="1160366"/>
            <a:ext cx="5527055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&gt;One&lt;/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&gt;Two&lt;/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Ordered Lists: </a:t>
            </a:r>
            <a:r>
              <a:rPr lang="en-US" noProof="1"/>
              <a:t>&lt;ol&gt;</a:t>
            </a:r>
            <a:r>
              <a:rPr lang="en-US" dirty="0"/>
              <a:t> Tag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2920874" y="4203699"/>
            <a:ext cx="2599482" cy="1015263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5188754" y="4203699"/>
            <a:ext cx="866589" cy="104558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>
            <a:off x="6475411" y="4203700"/>
            <a:ext cx="1" cy="10152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>
            <a:off x="7010400" y="4203700"/>
            <a:ext cx="912812" cy="10152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462" y="4559249"/>
            <a:ext cx="1323975" cy="1152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272" y="5421830"/>
            <a:ext cx="1343025" cy="1085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052" y="5421636"/>
            <a:ext cx="1255867" cy="11081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674" y="5415571"/>
            <a:ext cx="1431039" cy="1092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8549" y="4553386"/>
            <a:ext cx="1333500" cy="1104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8862" y="1443254"/>
            <a:ext cx="2015100" cy="1754152"/>
          </a:xfrm>
          <a:prstGeom prst="roundRect">
            <a:avLst>
              <a:gd name="adj" fmla="val 2249"/>
            </a:avLst>
          </a:prstGeom>
        </p:spPr>
      </p:pic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304721" y="3657600"/>
            <a:ext cx="11579384" cy="638938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defRPr/>
            </a:pPr>
            <a:r>
              <a:rPr lang="en-US" sz="3200" dirty="0"/>
              <a:t>Attribute values for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200" dirty="0"/>
              <a:t> are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dirty="0"/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200" dirty="0"/>
              <a:t>, or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>
            <a:off x="7923212" y="4203700"/>
            <a:ext cx="2209800" cy="1015262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465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09" grpId="0" animBg="1"/>
      <p:bldP spid="921611" grpId="0" animBg="1"/>
      <p:bldP spid="921613" grpId="0" animBg="1"/>
      <p:bldP spid="921615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Unordered Lists: </a:t>
            </a:r>
            <a:r>
              <a:rPr lang="en-US" noProof="1"/>
              <a:t>&lt;</a:t>
            </a:r>
            <a:r>
              <a:rPr lang="en-US" dirty="0"/>
              <a:t>u</a:t>
            </a:r>
            <a:r>
              <a:rPr lang="en-US" noProof="1"/>
              <a:t>l&gt;</a:t>
            </a:r>
            <a:r>
              <a:rPr lang="en-US" dirty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304721" y="1066800"/>
            <a:ext cx="11579384" cy="56749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Create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</a:t>
            </a:r>
            <a:r>
              <a:rPr lang="en-US" dirty="0"/>
              <a:t>nordered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dirty="0"/>
              <a:t>ist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/>
              <a:t>: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4722812" y="4465993"/>
            <a:ext cx="1096478" cy="56320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 flipH="1">
            <a:off x="6323011" y="4465993"/>
            <a:ext cx="578791" cy="94420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1979614" y="1681090"/>
            <a:ext cx="8229598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disc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&gt;First item&lt;/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&gt;Second item&lt;/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 item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it-IT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it-IT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32" y="5570882"/>
            <a:ext cx="1744596" cy="9823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012" y="4492912"/>
            <a:ext cx="1675269" cy="982317"/>
          </a:xfrm>
          <a:prstGeom prst="roundRect">
            <a:avLst>
              <a:gd name="adj" fmla="val 1545"/>
            </a:avLst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615" y="5570883"/>
            <a:ext cx="1829003" cy="982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5105" y="5570883"/>
            <a:ext cx="1858613" cy="9823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785" y="1859185"/>
            <a:ext cx="3047626" cy="1787016"/>
          </a:xfrm>
          <a:prstGeom prst="roundRect">
            <a:avLst>
              <a:gd name="adj" fmla="val 1545"/>
            </a:avLst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04721" y="3851544"/>
            <a:ext cx="11579384" cy="614450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/>
              <a:t>Attribute values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/>
              <a:t> are</a:t>
            </a:r>
            <a:r>
              <a:rPr lang="bg-BG" dirty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disc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circle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square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and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23" name="Line 6"/>
          <p:cNvSpPr>
            <a:spLocks noChangeShapeType="1"/>
          </p:cNvSpPr>
          <p:nvPr/>
        </p:nvSpPr>
        <p:spPr bwMode="auto">
          <a:xfrm flipH="1">
            <a:off x="8230418" y="4465993"/>
            <a:ext cx="457200" cy="91574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6"/>
          <p:cNvSpPr>
            <a:spLocks noChangeShapeType="1"/>
          </p:cNvSpPr>
          <p:nvPr/>
        </p:nvSpPr>
        <p:spPr bwMode="auto">
          <a:xfrm flipH="1">
            <a:off x="10361612" y="4465993"/>
            <a:ext cx="352832" cy="944207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558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652" grpId="0" animBg="1"/>
      <p:bldP spid="923654" grpId="0" animBg="1"/>
      <p:bldP spid="15" grpId="0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Definition Lists: &lt;dl&gt; Tag</a:t>
            </a:r>
            <a:endParaRPr lang="bg-BG" dirty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Create definition lists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/>
              <a:t>Holds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terms</a:t>
            </a:r>
            <a:r>
              <a:rPr lang="en-US" dirty="0"/>
              <a:t>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/>
              <a:t>) with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definitions</a:t>
            </a:r>
            <a:r>
              <a:rPr lang="en-US" dirty="0"/>
              <a:t>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/>
              <a:t>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591628" y="3032677"/>
            <a:ext cx="6264784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&gt;HTML&lt;/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&gt;A markup language …&lt;/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&gt;CSS&lt;/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&gt;Language used to …&lt;/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473" y="3026719"/>
            <a:ext cx="4377337" cy="29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926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189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the following HTML page: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Wiki Page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627812" y="1524000"/>
            <a:ext cx="49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(page continues here …)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36" y="2158550"/>
            <a:ext cx="5880856" cy="42552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84" y="2156735"/>
            <a:ext cx="4983862" cy="425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29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7" name="Section Zoom 6">
            <a:hlinkClick r:id="rId3" action="ppaction://hlinksldjump"/>
            <a:extLst>
              <a:ext uri="{FF2B5EF4-FFF2-40B4-BE49-F238E27FC236}">
                <a16:creationId xmlns:a16="http://schemas.microsoft.com/office/drawing/2014/main" id="{DA26FE2A-803F-4B36-A3A0-6C1E07C87324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1" y="1163091"/>
            <a:ext cx="4191000" cy="23574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p:pic>
        <p:nvPicPr>
          <p:cNvPr id="10" name="Section Zoom 9">
            <a:hlinkClick r:id="rId5" action="ppaction://hlinksldjump"/>
            <a:extLst>
              <a:ext uri="{FF2B5EF4-FFF2-40B4-BE49-F238E27FC236}">
                <a16:creationId xmlns:a16="http://schemas.microsoft.com/office/drawing/2014/main" id="{CAAC1078-E273-4496-BBC5-AE16A6E56A6D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91" y="1158197"/>
            <a:ext cx="4191001" cy="23574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p:pic>
        <p:nvPicPr>
          <p:cNvPr id="12" name="Section Zoom 11">
            <a:hlinkClick r:id="rId7" action="ppaction://hlinksldjump"/>
            <a:extLst>
              <a:ext uri="{FF2B5EF4-FFF2-40B4-BE49-F238E27FC236}">
                <a16:creationId xmlns:a16="http://schemas.microsoft.com/office/drawing/2014/main" id="{8EB8B2FF-431F-4DB7-BE74-2A5A45500282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14" y="4043055"/>
            <a:ext cx="4191001" cy="23574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  <p:pic>
        <p:nvPicPr>
          <p:cNvPr id="14" name="Section Zoom 13">
            <a:hlinkClick r:id="rId9" action="ppaction://hlinksldjump"/>
            <a:extLst>
              <a:ext uri="{FF2B5EF4-FFF2-40B4-BE49-F238E27FC236}">
                <a16:creationId xmlns:a16="http://schemas.microsoft.com/office/drawing/2014/main" id="{ED7566AE-9F97-48CA-8301-84DCB283EFAD}"/>
              </a:ext>
            </a:extLst>
          </p:cNvPr>
          <p:cNvPicPr>
            <a:picLocks noGrp="1" noRot="1" noChangeAspect="1" noMove="1" noResize="1" noEditPoints="1" noAdjustHandles="1" noChangeArrowheads="1" noChangeShapeType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92" y="4043055"/>
            <a:ext cx="4191001" cy="2357438"/>
          </a:xfrm>
          <a:prstGeom prst="rect">
            <a:avLst/>
          </a:prstGeom>
          <a:ln w="3175">
            <a:solidFill>
              <a:prstClr val="ltGray"/>
            </a:solidFill>
          </a:ln>
        </p:spPr>
      </p:pic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wiki-page.html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The Brown Bear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&lt;h1&gt;</a:t>
            </a:r>
          </a:p>
          <a:p>
            <a:pPr>
              <a:lnSpc>
                <a:spcPct val="100000"/>
              </a:lnSpc>
            </a:pPr>
            <a:r>
              <a:rPr lang="en-US" dirty="0"/>
              <a:t>Hyperlink: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https://en.wikipedia.org/wiki/Brown_bear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dirty="0"/>
              <a:t>List: use </a:t>
            </a:r>
            <a:r>
              <a:rPr lang="en-US" dirty="0">
                <a:solidFill>
                  <a:srgbClr val="F3CD60"/>
                </a:solidFill>
              </a:rPr>
              <a:t>ordered list </a:t>
            </a:r>
            <a:r>
              <a:rPr lang="en-US" dirty="0"/>
              <a:t>and </a:t>
            </a:r>
            <a:r>
              <a:rPr lang="en-US" dirty="0">
                <a:solidFill>
                  <a:srgbClr val="F3CD60"/>
                </a:solidFill>
              </a:rPr>
              <a:t>unordered list</a:t>
            </a:r>
            <a:endParaRPr lang="en-US" b="1" dirty="0">
              <a:solidFill>
                <a:srgbClr val="F3CD6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Text: use </a:t>
            </a:r>
            <a:r>
              <a:rPr lang="en-US" dirty="0">
                <a:solidFill>
                  <a:srgbClr val="F3CD60"/>
                </a:solidFill>
              </a:rPr>
              <a:t>paragraph</a:t>
            </a:r>
            <a:endParaRPr lang="en-US" b="1" dirty="0">
              <a:solidFill>
                <a:srgbClr val="F3CD60"/>
              </a:solidFill>
              <a:latin typeface="Consolas" panose="020B0609020204030204" pitchFamily="49" charset="0"/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Image: use the file </a:t>
            </a:r>
            <a:r>
              <a:rPr lang="en-US" b="1" dirty="0">
                <a:solidFill>
                  <a:srgbClr val="F3CD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bear.jpg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Hints: Wiki Page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366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960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59997" y="1389200"/>
            <a:ext cx="9668832" cy="820600"/>
          </a:xfrm>
        </p:spPr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59997" y="2328966"/>
            <a:ext cx="9668832" cy="719034"/>
          </a:xfrm>
        </p:spPr>
        <p:txBody>
          <a:bodyPr/>
          <a:lstStyle/>
          <a:p>
            <a:r>
              <a:rPr lang="en-US" dirty="0"/>
              <a:t>Tags, Attributes and Elements</a:t>
            </a:r>
          </a:p>
        </p:txBody>
      </p:sp>
      <p:pic>
        <p:nvPicPr>
          <p:cNvPr id="1030" name="Picture 6" descr="http://nayleon.com/wp-content/uploads/2011/06/earth-air-fire-water-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97" y="3526683"/>
            <a:ext cx="4402572" cy="2394806"/>
          </a:xfrm>
          <a:prstGeom prst="roundRect">
            <a:avLst>
              <a:gd name="adj" fmla="val 6212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29.media.tumblr.com/tumblr_lyme6pW4wA1r3pofqo1_1280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327" y="3548794"/>
            <a:ext cx="4790885" cy="2394806"/>
          </a:xfrm>
          <a:prstGeom prst="roundRect">
            <a:avLst>
              <a:gd name="adj" fmla="val 6212"/>
            </a:avLst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Резултат с изображение за html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4589">
            <a:off x="9663128" y="2904398"/>
            <a:ext cx="1861637" cy="18616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Резултат с изображение за tag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043">
            <a:off x="575102" y="2731774"/>
            <a:ext cx="1662546" cy="166254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885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90440" y="4552809"/>
            <a:ext cx="4732572" cy="10633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Tags, Attributes and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79609" y="2003802"/>
            <a:ext cx="986765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href="http://softuni.bg"&gt;SoftUni&lt;/a&gt;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79609" y="3967339"/>
            <a:ext cx="9867658" cy="22136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&lt;img src="books.png" /&gt;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&lt;span&gt;Books&lt;/span&gt;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685212" y="2867716"/>
            <a:ext cx="2590800" cy="713479"/>
          </a:xfrm>
          <a:prstGeom prst="wedgeRoundRectCallout">
            <a:avLst>
              <a:gd name="adj1" fmla="val -67935"/>
              <a:gd name="adj2" fmla="val -645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HTML element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33156" y="3615105"/>
            <a:ext cx="2212340" cy="593459"/>
          </a:xfrm>
          <a:prstGeom prst="wedgeRoundRectCallout">
            <a:avLst>
              <a:gd name="adj1" fmla="val -70914"/>
              <a:gd name="adj2" fmla="val 545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Opening tag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111499" y="5831615"/>
            <a:ext cx="2092960" cy="569185"/>
          </a:xfrm>
          <a:prstGeom prst="wedgeRoundRectCallout">
            <a:avLst>
              <a:gd name="adj1" fmla="val -72826"/>
              <a:gd name="adj2" fmla="val -416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Closing tag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744956" y="4814473"/>
            <a:ext cx="2514600" cy="1017142"/>
          </a:xfrm>
          <a:prstGeom prst="wedgeRoundRectCallout">
            <a:avLst>
              <a:gd name="adj1" fmla="val -73139"/>
              <a:gd name="adj2" fmla="val -209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body (content)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199007" y="2795512"/>
            <a:ext cx="1958972" cy="975372"/>
          </a:xfrm>
          <a:prstGeom prst="wedgeRoundRectCallout">
            <a:avLst>
              <a:gd name="adj1" fmla="val 32518"/>
              <a:gd name="adj2" fmla="val 840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Attribute (CSS class)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1370012" y="1176358"/>
            <a:ext cx="2212340" cy="630196"/>
          </a:xfrm>
          <a:prstGeom prst="wedgeRoundRectCallout">
            <a:avLst>
              <a:gd name="adj1" fmla="val -18084"/>
              <a:gd name="adj2" fmla="val 868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 ID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3985259" y="1170086"/>
            <a:ext cx="3480753" cy="630196"/>
          </a:xfrm>
          <a:prstGeom prst="wedgeRoundRectCallout">
            <a:avLst>
              <a:gd name="adj1" fmla="val -29545"/>
              <a:gd name="adj2" fmla="val 929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Attribute: key = value</a:t>
            </a:r>
          </a:p>
        </p:txBody>
      </p:sp>
    </p:spTree>
    <p:extLst>
      <p:ext uri="{BB962C8B-B14F-4D97-AF65-F5344CB8AC3E}">
        <p14:creationId xmlns:p14="http://schemas.microsoft.com/office/powerpoint/2010/main" val="160154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8" grpId="0" animBg="1"/>
      <p:bldP spid="9" grpId="0" animBg="1"/>
      <p:bldP spid="11" grpId="0" animBg="1"/>
      <p:bldP spid="10" grpId="0" animBg="1"/>
      <p:bldP spid="14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21877" y="4800600"/>
            <a:ext cx="8345070" cy="820600"/>
          </a:xfrm>
        </p:spPr>
        <p:txBody>
          <a:bodyPr/>
          <a:lstStyle/>
          <a:p>
            <a:r>
              <a:rPr lang="en-US" dirty="0"/>
              <a:t>Cascading Style Sheets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21" y="1219200"/>
            <a:ext cx="8390382" cy="3227798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body" idx="1"/>
          </p:nvPr>
        </p:nvSpPr>
        <p:spPr>
          <a:xfrm>
            <a:off x="1921877" y="5697400"/>
            <a:ext cx="8345070" cy="719034"/>
          </a:xfrm>
        </p:spPr>
        <p:txBody>
          <a:bodyPr/>
          <a:lstStyle/>
          <a:p>
            <a:r>
              <a:rPr lang="en-US" dirty="0"/>
              <a:t>What is CSS?</a:t>
            </a:r>
          </a:p>
        </p:txBody>
      </p:sp>
    </p:spTree>
    <p:extLst>
      <p:ext uri="{BB962C8B-B14F-4D97-AF65-F5344CB8AC3E}">
        <p14:creationId xmlns:p14="http://schemas.microsoft.com/office/powerpoint/2010/main" val="2170339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4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styling </a:t>
            </a:r>
            <a:r>
              <a:rPr lang="en-US" dirty="0"/>
              <a:t>of the HTML elements</a:t>
            </a:r>
          </a:p>
          <a:p>
            <a:pPr lvl="1"/>
            <a:r>
              <a:rPr lang="en-US" dirty="0"/>
              <a:t>Specifies fonts, colors, margins, sizes, positioning, floating, …</a:t>
            </a:r>
          </a:p>
          <a:p>
            <a:pPr lvl="1"/>
            <a:r>
              <a:rPr lang="en-US" dirty="0"/>
              <a:t>CSS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rules</a:t>
            </a:r>
            <a:r>
              <a:rPr lang="en-US" dirty="0"/>
              <a:t> format: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selector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prop1:val1;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prop2:val2;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 </a:t>
            </a:r>
            <a:r>
              <a:rPr lang="en-US" dirty="0"/>
              <a:t>rule example: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4418012" y="3854368"/>
            <a:ext cx="5181600" cy="21878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h1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  font-size: 42px;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  color: yellow;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3200" dirty="0">
                <a:solidFill>
                  <a:srgbClr val="FBEEC9"/>
                </a:solidFill>
              </a:rPr>
              <a:t>}</a:t>
            </a:r>
          </a:p>
        </p:txBody>
      </p:sp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2093100" y="4069005"/>
            <a:ext cx="1723119" cy="579195"/>
          </a:xfrm>
          <a:prstGeom prst="wedgeRoundRectCallout">
            <a:avLst>
              <a:gd name="adj1" fmla="val 80519"/>
              <a:gd name="adj2" fmla="val -235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Selector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6092824" y="3429000"/>
            <a:ext cx="3354388" cy="614809"/>
          </a:xfrm>
          <a:prstGeom prst="wedgeRoundRectCallout">
            <a:avLst>
              <a:gd name="adj1" fmla="val -64429"/>
              <a:gd name="adj2" fmla="val 592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rgbClr val="FFFFFF"/>
                </a:solidFill>
              </a:rPr>
              <a:t>Opening curly brace</a:t>
            </a:r>
          </a:p>
          <a:p>
            <a:pPr algn="ctr"/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60412" y="5387705"/>
            <a:ext cx="3094719" cy="632095"/>
          </a:xfrm>
          <a:prstGeom prst="wedgeRoundRectCallout">
            <a:avLst>
              <a:gd name="adj1" fmla="val 65931"/>
              <a:gd name="adj2" fmla="val 106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300000"/>
              </a:lnSpc>
            </a:pPr>
            <a:r>
              <a:rPr lang="en-US" sz="2800" dirty="0">
                <a:solidFill>
                  <a:srgbClr val="FFFFFF"/>
                </a:solidFill>
              </a:rPr>
              <a:t>Closing curly brace</a:t>
            </a:r>
          </a:p>
          <a:p>
            <a:pPr algn="ctr"/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5212" y="4923815"/>
            <a:ext cx="3962400" cy="59176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9527208" y="4533260"/>
            <a:ext cx="2235814" cy="667796"/>
          </a:xfrm>
          <a:prstGeom prst="wedgeRoundRectCallout">
            <a:avLst>
              <a:gd name="adj1" fmla="val -72193"/>
              <a:gd name="adj2" fmla="val 433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Declaration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5683602" y="5827066"/>
            <a:ext cx="1733751" cy="593190"/>
          </a:xfrm>
          <a:prstGeom prst="wedgeRoundRectCallout">
            <a:avLst>
              <a:gd name="adj1" fmla="val -37006"/>
              <a:gd name="adj2" fmla="val -962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Property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7847012" y="5827066"/>
            <a:ext cx="1218869" cy="593190"/>
          </a:xfrm>
          <a:prstGeom prst="wedgeRoundRectCallout">
            <a:avLst>
              <a:gd name="adj1" fmla="val -42787"/>
              <a:gd name="adj2" fmla="val -946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54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  <p:bldP spid="5" grpId="0" animBg="1"/>
      <p:bldP spid="12" grpId="0" animBg="1"/>
      <p:bldP spid="17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7659411" y="1711974"/>
            <a:ext cx="14830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59411" y="3803727"/>
            <a:ext cx="1254401" cy="406193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no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0262" y="3971055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912102" y="4345196"/>
            <a:ext cx="244867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5563182" y="4752894"/>
            <a:ext cx="117859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75677" y="5133558"/>
            <a:ext cx="1556335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277187" y="3219204"/>
            <a:ext cx="1718500" cy="46050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36000" rIns="72000" bIns="36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7638" y="68201"/>
            <a:ext cx="9577597" cy="1110780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Combining HTML and CSS Files (External Style)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8662" y="1665896"/>
            <a:ext cx="6705600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 href="styles.css"&gt;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class="modern"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 is a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special beer&lt;/span&gt; for &lt;span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 "special"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&gt;special drinkers&lt;/span&gt;.&lt;/p&gt;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8662" y="1132691"/>
            <a:ext cx="6705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using-css.html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95262" y="1665896"/>
            <a:ext cx="4038600" cy="47281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.special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blue;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.modern 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#EEE;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24pt;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595262" y="1132691"/>
            <a:ext cx="4038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5438512" y="1665896"/>
            <a:ext cx="2057400" cy="1533690"/>
          </a:xfrm>
          <a:prstGeom prst="bentArrow">
            <a:avLst>
              <a:gd name="adj1" fmla="val 15171"/>
              <a:gd name="adj2" fmla="val 19639"/>
              <a:gd name="adj3" fmla="val 35704"/>
              <a:gd name="adj4" fmla="val 673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267" y="4849054"/>
            <a:ext cx="2741347" cy="14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3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18" grpId="0" animBg="1"/>
      <p:bldP spid="19" grpId="0" animBg="1"/>
      <p:bldP spid="20" grpId="0" animBg="1"/>
      <p:bldP spid="21" grpId="0" animBg="1"/>
      <p:bldP spid="17" grpId="0" animBg="1"/>
      <p:bldP spid="8" grpId="0" animBg="1"/>
      <p:bldP spid="12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the following page</a:t>
            </a:r>
            <a:br>
              <a:rPr lang="en-US" dirty="0"/>
            </a:br>
            <a:r>
              <a:rPr lang="en-US" dirty="0"/>
              <a:t>(HTML + CSS files)</a:t>
            </a:r>
          </a:p>
          <a:p>
            <a:pPr>
              <a:spcBef>
                <a:spcPts val="1200"/>
              </a:spcBef>
            </a:pPr>
            <a:r>
              <a:rPr lang="en-US" dirty="0"/>
              <a:t>Hints:</a:t>
            </a:r>
          </a:p>
          <a:p>
            <a:pPr lvl="1"/>
            <a:r>
              <a:rPr lang="en-US" dirty="0"/>
              <a:t>Container: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  <a:p>
            <a:pPr lvl="2"/>
            <a:r>
              <a:rPr lang="en-US" dirty="0">
                <a:cs typeface="Consolas" panose="020B0609020204030204" pitchFamily="49" charset="0"/>
              </a:rPr>
              <a:t>Background color: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#f7f381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Heading: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</a:p>
          <a:p>
            <a:pPr lvl="1"/>
            <a:r>
              <a:rPr lang="en-US" dirty="0"/>
              <a:t>Date: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+ center it</a:t>
            </a:r>
          </a:p>
          <a:p>
            <a:pPr lvl="1"/>
            <a:r>
              <a:rPr lang="en-US" dirty="0"/>
              <a:t>List: 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&lt;ol&gt;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To Do List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062" y="1386374"/>
            <a:ext cx="5199496" cy="460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8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 Do List (HTML)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37555" y="1687202"/>
            <a:ext cx="9909858" cy="4713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&lt;!--</a:t>
            </a:r>
            <a:r>
              <a:rPr lang="en-US" sz="2600" b="1" i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link the CSS here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class="my-list"&gt;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Today's to do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&lt;p&gt;TODO: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Put day-info here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&lt;ol&gt;TODO: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Put list-item here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37555" y="1153997"/>
            <a:ext cx="9909858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to-do-list.html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255" y="3124200"/>
            <a:ext cx="3575568" cy="3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3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To Do List (CSS)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19288" y="1873995"/>
            <a:ext cx="4022612" cy="38733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ol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12px;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p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19288" y="1313018"/>
            <a:ext cx="4022612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to-do-list.css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0757" y="6096000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42146" y="1873995"/>
            <a:ext cx="6556354" cy="38733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 auto;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8px 24px;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1px solid #f7f381;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#f7f381;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box-shadow: 0 0 10px 2px #333333;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2146" y="1308474"/>
            <a:ext cx="6556354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to-do-list.css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48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</a:t>
            </a:r>
            <a:r>
              <a:rPr lang="en-US" dirty="0"/>
              <a:t> attribute in HTML 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CSS Style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2870310"/>
            <a:ext cx="7878299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&lt;h1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style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color:blue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a blue …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&lt;/h1&gt;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5612" y="4860235"/>
            <a:ext cx="7878299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&lt;h2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style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color:red; font-size:2.1em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This is a red 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&lt;/h2&gt;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713724" y="2056624"/>
            <a:ext cx="3124200" cy="610376"/>
          </a:xfrm>
          <a:prstGeom prst="wedgeRoundRectCallout">
            <a:avLst>
              <a:gd name="adj1" fmla="val -41809"/>
              <a:gd name="adj2" fmla="val 972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Attribute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</a:t>
            </a:r>
            <a:r>
              <a:rPr lang="en-US" sz="2800" dirty="0">
                <a:solidFill>
                  <a:srgbClr val="FBEEDC"/>
                </a:solidFill>
              </a:rPr>
              <a:t>"</a:t>
            </a:r>
            <a:endParaRPr lang="bg-BG" sz="2800" dirty="0">
              <a:solidFill>
                <a:srgbClr val="FBEEDC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1802209" y="3834476"/>
            <a:ext cx="1701403" cy="623527"/>
          </a:xfrm>
          <a:prstGeom prst="wedgeRoundRectCallout">
            <a:avLst>
              <a:gd name="adj1" fmla="val 39951"/>
              <a:gd name="adj2" fmla="val -1218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Property</a:t>
            </a:r>
            <a:endParaRPr lang="bg-BG" sz="2800" dirty="0">
              <a:solidFill>
                <a:srgbClr val="FBEEDC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4295809" y="3834475"/>
            <a:ext cx="1363607" cy="623527"/>
          </a:xfrm>
          <a:prstGeom prst="wedgeRoundRectCallout">
            <a:avLst>
              <a:gd name="adj1" fmla="val -45017"/>
              <a:gd name="adj2" fmla="val -1204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Value</a:t>
            </a:r>
            <a:endParaRPr lang="bg-BG" sz="2800" dirty="0">
              <a:solidFill>
                <a:srgbClr val="FBEEDC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4885972" y="5501098"/>
            <a:ext cx="2468880" cy="1038495"/>
          </a:xfrm>
          <a:prstGeom prst="wedgeRoundRectCallout">
            <a:avLst>
              <a:gd name="adj1" fmla="val -68712"/>
              <a:gd name="adj2" fmla="val -610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BEEDC"/>
                </a:solidFill>
              </a:rPr>
              <a:t>Multiple CSS declarations</a:t>
            </a:r>
            <a:endParaRPr lang="bg-BG" sz="2800" dirty="0">
              <a:solidFill>
                <a:srgbClr val="FBEEDC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555" y="4029001"/>
            <a:ext cx="3436036" cy="24102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556" y="1056771"/>
            <a:ext cx="3436036" cy="241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4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Put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/>
              <a:t> element in the HTML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0" indent="0">
              <a:buNone/>
            </a:pPr>
            <a:endParaRPr lang="en-GB" b="1" dirty="0">
              <a:solidFill>
                <a:srgbClr val="F3BE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799012" y="1878726"/>
            <a:ext cx="6707190" cy="1510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&lt;body&gt;</a:t>
            </a:r>
            <a:endParaRPr lang="en-GB" altLang="en-US" sz="28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GB" altLang="en-US" sz="2800" dirty="0"/>
              <a:t>  &lt;p </a:t>
            </a: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GB" altLang="en-US" sz="2800" dirty="0"/>
              <a:t>="</a:t>
            </a:r>
            <a:r>
              <a:rPr lang="en-GB" altLang="en-US" sz="2800" dirty="0">
                <a:solidFill>
                  <a:schemeClr val="tx2">
                    <a:lumMod val="75000"/>
                  </a:schemeClr>
                </a:solidFill>
              </a:rPr>
              <a:t>red</a:t>
            </a:r>
            <a:r>
              <a:rPr lang="en-GB" altLang="en-US" sz="2800" dirty="0"/>
              <a:t>"&gt;This is red&lt;/p&gt;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&lt;/body&gt;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CSS Styles in the HTML Page</a:t>
            </a:r>
            <a:endParaRPr lang="en-GB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1888251"/>
            <a:ext cx="35814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&lt;!DOCTYPE html&gt;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&lt;html&gt;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&lt;head&gt;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  &lt;style&gt;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rgbClr val="FBEEC9">
                    <a:lumMod val="75000"/>
                  </a:srgbClr>
                </a:solidFill>
              </a:rPr>
              <a:t>    </a:t>
            </a:r>
            <a:r>
              <a:rPr lang="en-US" altLang="en-US" sz="2800" dirty="0"/>
              <a:t>.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red</a:t>
            </a:r>
            <a:r>
              <a:rPr lang="en-US" altLang="en-US" sz="2800" dirty="0"/>
              <a:t>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      color:red;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   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rgbClr val="FBEEC9">
                    <a:lumMod val="75000"/>
                  </a:srgbClr>
                </a:solidFill>
              </a:rPr>
              <a:t>  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&lt;/style&gt;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</a:rPr>
              <a:t>&lt;/head&gt;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800" dirty="0"/>
              <a:t>&lt;/html&gt;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00" y="3106237"/>
            <a:ext cx="5088407" cy="334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3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871144"/>
            <a:ext cx="10363200" cy="820600"/>
          </a:xfrm>
        </p:spPr>
        <p:txBody>
          <a:bodyPr/>
          <a:lstStyle/>
          <a:p>
            <a:r>
              <a:rPr lang="en-US" dirty="0"/>
              <a:t>Inline and Block Elements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73112"/>
            <a:ext cx="10363200" cy="719034"/>
          </a:xfrm>
        </p:spPr>
        <p:txBody>
          <a:bodyPr/>
          <a:lstStyle/>
          <a:p>
            <a:r>
              <a:rPr lang="en-US" b="1" dirty="0">
                <a:latin typeface="Consolas" panose="020B0609020204030204" pitchFamily="49" charset="0"/>
              </a:rPr>
              <a:t>&lt;div&gt;</a:t>
            </a:r>
            <a:r>
              <a:rPr lang="en-US" dirty="0"/>
              <a:t> vs</a:t>
            </a:r>
            <a:r>
              <a:rPr lang="bg-BG" dirty="0"/>
              <a:t>.</a:t>
            </a:r>
            <a:r>
              <a:rPr lang="en-US" dirty="0"/>
              <a:t> </a:t>
            </a:r>
            <a:r>
              <a:rPr lang="en-US" b="1" dirty="0">
                <a:latin typeface="Consolas" panose="020B0609020204030204" pitchFamily="49" charset="0"/>
              </a:rPr>
              <a:t>&lt;span&gt;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434" y="1143000"/>
            <a:ext cx="2507488" cy="34233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413" y="1143000"/>
            <a:ext cx="2507488" cy="342334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728" y="1143000"/>
            <a:ext cx="2836484" cy="342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74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&lt;div&gt;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/>
              <a:t>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block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elements </a:t>
            </a:r>
            <a:r>
              <a:rPr lang="en-US" dirty="0"/>
              <a:t>(rectangles)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Fill the entire container width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Stack vertically one after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075401" y="1739458"/>
            <a:ext cx="3429211" cy="4606162"/>
            <a:chOff x="7694401" y="1097835"/>
            <a:chExt cx="3429211" cy="4606162"/>
          </a:xfrm>
        </p:grpSpPr>
        <p:sp>
          <p:nvSpPr>
            <p:cNvPr id="5" name="Rounded Rectangle 4"/>
            <p:cNvSpPr/>
            <p:nvPr/>
          </p:nvSpPr>
          <p:spPr>
            <a:xfrm>
              <a:off x="7694402" y="1760719"/>
              <a:ext cx="3429210" cy="3943278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94401" y="1097835"/>
              <a:ext cx="34292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2">
                      <a:lumMod val="75000"/>
                    </a:schemeClr>
                  </a:solidFill>
                </a:rPr>
                <a:t>display: block</a:t>
              </a:r>
              <a:endParaRPr 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59614" y="2611819"/>
              <a:ext cx="3113186" cy="1337107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991509" y="275907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991509" y="3035928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991509" y="332004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91509" y="5038482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991509" y="5323606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91509" y="1950130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991403" y="2238224"/>
              <a:ext cx="2835206" cy="2045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859614" y="4124817"/>
              <a:ext cx="3113186" cy="768115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91509" y="4272071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991509" y="4548925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91509" y="3600714"/>
              <a:ext cx="2835206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76677" y="3331970"/>
            <a:ext cx="6844515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border:1px solid red; text-align:center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centered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border:1px solid blue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border:1px solid red; text-align:right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07" y="3235248"/>
            <a:ext cx="3148003" cy="138564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242197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&lt;span&gt;</a:t>
            </a:r>
            <a:r>
              <a:rPr lang="en-US" dirty="0"/>
              <a:t> 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element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Its shape is not always rectangular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split across multiple lines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5401" y="1739458"/>
            <a:ext cx="3429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80138" y="3435593"/>
            <a:ext cx="7065580" cy="29100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style="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text-align:justify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&lt;span style="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color:white; background:blue; padding-right:3px; padding-left:3px;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the Software University (SoftUni) in Sofia (Bulgaria)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good luck!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64" y="3260830"/>
            <a:ext cx="3154885" cy="12486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803" y="4678404"/>
            <a:ext cx="2881755" cy="8263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764" y="3255682"/>
            <a:ext cx="3154886" cy="1246831"/>
          </a:xfrm>
          <a:prstGeom prst="roundRect">
            <a:avLst>
              <a:gd name="adj" fmla="val 1511"/>
            </a:avLst>
          </a:prstGeom>
        </p:spPr>
      </p:pic>
    </p:spTree>
    <p:extLst>
      <p:ext uri="{BB962C8B-B14F-4D97-AF65-F5344CB8AC3E}">
        <p14:creationId xmlns:p14="http://schemas.microsoft.com/office/powerpoint/2010/main" val="42661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8075402" y="2402342"/>
            <a:ext cx="3429210" cy="3943278"/>
          </a:xfrm>
          <a:prstGeom prst="roundRect">
            <a:avLst>
              <a:gd name="adj" fmla="val 903"/>
            </a:avLst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88572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Elements can be 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inline-block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Rectangles arranged one after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like words in a sentence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</a:t>
            </a:r>
            <a:r>
              <a:rPr lang="bg-BG" dirty="0"/>
              <a:t>-</a:t>
            </a:r>
            <a:r>
              <a:rPr lang="en-US" dirty="0"/>
              <a:t>Block Elements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6802" y="1739458"/>
            <a:ext cx="3886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display: inline-block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72509" y="5680105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8372509" y="5965229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8372509" y="2591753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8372509" y="2875866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61494" y="3160818"/>
            <a:ext cx="6857249" cy="31870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text-align:justify;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lvl="1"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style="display: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inline-block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background:red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red block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marL="452438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393529" y="3317286"/>
            <a:ext cx="1137052" cy="400800"/>
            <a:chOff x="8860388" y="4181361"/>
            <a:chExt cx="1137052" cy="400800"/>
          </a:xfrm>
        </p:grpSpPr>
        <p:sp>
          <p:nvSpPr>
            <p:cNvPr id="20" name="Rounded Rectangle 19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964862" y="4277985"/>
              <a:ext cx="922303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830312" y="3317286"/>
            <a:ext cx="1363868" cy="400800"/>
            <a:chOff x="8860388" y="4181361"/>
            <a:chExt cx="1137052" cy="400800"/>
          </a:xfrm>
        </p:grpSpPr>
        <p:sp>
          <p:nvSpPr>
            <p:cNvPr id="22" name="Rounded Rectangle 2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952155" y="4277985"/>
              <a:ext cx="95343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393528" y="3894958"/>
            <a:ext cx="1760503" cy="400800"/>
            <a:chOff x="8860388" y="4181361"/>
            <a:chExt cx="1137052" cy="400800"/>
          </a:xfrm>
        </p:grpSpPr>
        <p:sp>
          <p:nvSpPr>
            <p:cNvPr id="25" name="Rounded Rectangle 2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932052" y="4277985"/>
              <a:ext cx="994165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341001" y="3889878"/>
            <a:ext cx="845671" cy="400800"/>
            <a:chOff x="8860388" y="4181361"/>
            <a:chExt cx="1137052" cy="400800"/>
          </a:xfrm>
        </p:grpSpPr>
        <p:sp>
          <p:nvSpPr>
            <p:cNvPr id="29" name="Rounded Rectangle 2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004307" y="4485110"/>
            <a:ext cx="1182366" cy="400800"/>
            <a:chOff x="8860388" y="4181361"/>
            <a:chExt cx="1137052" cy="400800"/>
          </a:xfrm>
        </p:grpSpPr>
        <p:sp>
          <p:nvSpPr>
            <p:cNvPr id="32" name="Rounded Rectangle 31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51452" y="4485110"/>
            <a:ext cx="451695" cy="400800"/>
            <a:chOff x="8860388" y="4181361"/>
            <a:chExt cx="1137052" cy="400800"/>
          </a:xfrm>
        </p:grpSpPr>
        <p:sp>
          <p:nvSpPr>
            <p:cNvPr id="35" name="Rounded Rectangle 34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064350" y="4277985"/>
              <a:ext cx="705101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393529" y="4485110"/>
            <a:ext cx="758894" cy="400800"/>
            <a:chOff x="8860388" y="4181361"/>
            <a:chExt cx="1137052" cy="400800"/>
          </a:xfrm>
        </p:grpSpPr>
        <p:sp>
          <p:nvSpPr>
            <p:cNvPr id="39" name="Rounded Rectangle 38"/>
            <p:cNvSpPr/>
            <p:nvPr/>
          </p:nvSpPr>
          <p:spPr>
            <a:xfrm>
              <a:off x="8860388" y="4181361"/>
              <a:ext cx="1137052" cy="400800"/>
            </a:xfrm>
            <a:prstGeom prst="roundRect">
              <a:avLst>
                <a:gd name="adj" fmla="val 903"/>
              </a:avLst>
            </a:prstGeom>
            <a:solidFill>
              <a:schemeClr val="accent1">
                <a:alpha val="50000"/>
              </a:schemeClr>
            </a:solidFill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988684" y="4277985"/>
              <a:ext cx="857499" cy="20450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8372509" y="539599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5" name="Rectangle 44"/>
          <p:cNvSpPr/>
          <p:nvPr/>
        </p:nvSpPr>
        <p:spPr>
          <a:xfrm>
            <a:off x="8372509" y="5110252"/>
            <a:ext cx="2835206" cy="20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516" y="3304709"/>
            <a:ext cx="2840982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0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83868" y="5351600"/>
            <a:ext cx="9421091" cy="820600"/>
          </a:xfrm>
        </p:spPr>
        <p:txBody>
          <a:bodyPr/>
          <a:lstStyle/>
          <a:p>
            <a:r>
              <a:rPr lang="en-US" dirty="0"/>
              <a:t>More HTML Problems</a:t>
            </a:r>
          </a:p>
        </p:txBody>
      </p:sp>
      <p:pic>
        <p:nvPicPr>
          <p:cNvPr id="7" name="Picture 6" descr="C:\Users\vggeo_000\Desktop\meta_name_keyword_description-ucoz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20" y="1295400"/>
            <a:ext cx="5946385" cy="357135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Резултат с изображение за problem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11" y="1598806"/>
            <a:ext cx="3125593" cy="312559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090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HTML Lists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1151121"/>
            <a:ext cx="7502597" cy="5570355"/>
          </a:xfrm>
        </p:spPr>
        <p:txBody>
          <a:bodyPr/>
          <a:lstStyle/>
          <a:p>
            <a:r>
              <a:rPr lang="en-GB" dirty="0"/>
              <a:t>Create a HTML page, holding</a:t>
            </a:r>
            <a:br>
              <a:rPr lang="en-GB" dirty="0"/>
            </a:b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nested lists</a:t>
            </a:r>
            <a:r>
              <a:rPr lang="en-GB" dirty="0"/>
              <a:t>, like at the example</a:t>
            </a:r>
          </a:p>
          <a:p>
            <a:endParaRPr lang="en-GB" dirty="0"/>
          </a:p>
          <a:p>
            <a:r>
              <a:rPr lang="en-GB" dirty="0"/>
              <a:t>Hints: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&lt;ol&gt;</a:t>
            </a:r>
            <a:r>
              <a:rPr lang="en-US" b="1" dirty="0">
                <a:solidFill>
                  <a:srgbClr val="F3BE60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for</a:t>
            </a:r>
            <a:br>
              <a:rPr lang="en-GB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Item 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item 2</a:t>
            </a:r>
            <a:r>
              <a:rPr lang="en-US" dirty="0">
                <a:solidFill>
                  <a:srgbClr val="F3BE6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List Item 3</a:t>
            </a:r>
          </a:p>
          <a:p>
            <a:pPr lvl="1"/>
            <a:r>
              <a:rPr lang="en-GB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&lt;ol&gt;</a:t>
            </a:r>
            <a:r>
              <a:rPr lang="en-GB" dirty="0"/>
              <a:t>,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GB" dirty="0"/>
              <a:t>,</a:t>
            </a:r>
            <a:r>
              <a:rPr lang="en-GB" dirty="0">
                <a:solidFill>
                  <a:srgbClr val="F3BE60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ul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US" b="1" dirty="0">
                <a:solidFill>
                  <a:srgbClr val="F3BE60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&lt;li&gt;</a:t>
            </a:r>
            <a:r>
              <a:rPr lang="en-GB" dirty="0"/>
              <a:t> for the nested lists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592" y="1413648"/>
            <a:ext cx="3957019" cy="4682352"/>
          </a:xfrm>
          <a:prstGeom prst="roundRect">
            <a:avLst>
              <a:gd name="adj" fmla="val 530"/>
            </a:avLst>
          </a:prstGeom>
        </p:spPr>
      </p:pic>
    </p:spTree>
    <p:extLst>
      <p:ext uri="{BB962C8B-B14F-4D97-AF65-F5344CB8AC3E}">
        <p14:creationId xmlns:p14="http://schemas.microsoft.com/office/powerpoint/2010/main" val="268981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HTML Lists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2" y="1894175"/>
            <a:ext cx="10820400" cy="416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 type="I"&gt;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&lt;li&gt;List item 1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&lt;ol type="a"&gt;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&lt;li&gt;Nested item 1.1&lt;/li&gt;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  &lt;li&gt;Nested item 1.2&lt;/li&gt;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i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&lt;!--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TODO: put List item 2 and List item 3 here</a:t>
            </a:r>
            <a:r>
              <a:rPr lang="en-US" sz="2800" b="1" i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--&gt;</a:t>
            </a:r>
            <a:endParaRPr lang="en-US" sz="2800" b="1" i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2" y="1296337"/>
            <a:ext cx="10820400" cy="597838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html-lists.html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2" y="2590800"/>
            <a:ext cx="4409943" cy="1530913"/>
          </a:xfrm>
          <a:prstGeom prst="roundRect">
            <a:avLst>
              <a:gd name="adj" fmla="val 1734"/>
            </a:avLst>
          </a:prstGeom>
        </p:spPr>
      </p:pic>
    </p:spTree>
    <p:extLst>
      <p:ext uri="{BB962C8B-B14F-4D97-AF65-F5344CB8AC3E}">
        <p14:creationId xmlns:p14="http://schemas.microsoft.com/office/powerpoint/2010/main" val="374611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(2)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3562" y="1585193"/>
            <a:ext cx="106680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&lt;li&gt;List item 2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&lt;li&gt;Nested item 2.1&lt;/li&gt;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&lt;li&gt;Nested item 2.2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&lt;ul type="circle"&gt;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&lt;li&gt;Nested item 2.2.1&lt;/li&gt;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&lt;li&gt;&lt;!-- 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put the next items here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&lt;li&gt;Nested item 2.3&lt;/li&gt;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83562" y="1038971"/>
            <a:ext cx="10668000" cy="546222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html-lists.html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812" y="1807991"/>
            <a:ext cx="3852770" cy="2078566"/>
          </a:xfrm>
          <a:prstGeom prst="roundRect">
            <a:avLst>
              <a:gd name="adj" fmla="val 1734"/>
            </a:avLst>
          </a:prstGeom>
        </p:spPr>
      </p:pic>
    </p:spTree>
    <p:extLst>
      <p:ext uri="{BB962C8B-B14F-4D97-AF65-F5344CB8AC3E}">
        <p14:creationId xmlns:p14="http://schemas.microsoft.com/office/powerpoint/2010/main" val="229115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HTML Lists (3)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0756" y="2046608"/>
            <a:ext cx="11007312" cy="3463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 item 3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type="disc"&gt;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&lt;li&gt;Nested item 3.1&lt;/li&gt;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&lt;li&gt;&lt;!--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TODO: put the next items here </a:t>
            </a: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90756" y="1384137"/>
            <a:ext cx="11007312" cy="66247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html-lists.html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756" y="6096000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2289353"/>
            <a:ext cx="3515537" cy="1545101"/>
          </a:xfrm>
          <a:prstGeom prst="roundRect">
            <a:avLst>
              <a:gd name="adj" fmla="val 1873"/>
            </a:avLst>
          </a:prstGeom>
        </p:spPr>
      </p:pic>
    </p:spTree>
    <p:extLst>
      <p:ext uri="{BB962C8B-B14F-4D97-AF65-F5344CB8AC3E}">
        <p14:creationId xmlns:p14="http://schemas.microsoft.com/office/powerpoint/2010/main" val="419377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637" y="4962683"/>
            <a:ext cx="10815551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HTML (</a:t>
            </a:r>
            <a:r>
              <a:rPr lang="en-US" noProof="1"/>
              <a:t>HyperText</a:t>
            </a:r>
            <a:r>
              <a:rPr lang="en-US" dirty="0"/>
              <a:t> Markup Language)</a:t>
            </a:r>
          </a:p>
        </p:txBody>
      </p:sp>
      <p:pic>
        <p:nvPicPr>
          <p:cNvPr id="4" name="Picture 3" descr="C:\Users\vggeo_000\Desktop\meta_name_keyword_description-ucoz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20" y="1066800"/>
            <a:ext cx="5946385" cy="357135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151689" y="5766795"/>
            <a:ext cx="9832319" cy="688256"/>
          </a:xfrm>
        </p:spPr>
        <p:txBody>
          <a:bodyPr/>
          <a:lstStyle/>
          <a:p>
            <a:r>
              <a:rPr lang="en-US" dirty="0"/>
              <a:t>What is HTML?</a:t>
            </a:r>
          </a:p>
        </p:txBody>
      </p:sp>
    </p:spTree>
    <p:extLst>
      <p:ext uri="{BB962C8B-B14F-4D97-AF65-F5344CB8AC3E}">
        <p14:creationId xmlns:p14="http://schemas.microsoft.com/office/powerpoint/2010/main" val="2396256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US" sz="3200" dirty="0"/>
              <a:t>HTML describe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structured content </a:t>
            </a:r>
            <a:r>
              <a:rPr lang="en-US" sz="3200" dirty="0"/>
              <a:t>(text, images, tables, figures, etc.)</a:t>
            </a:r>
          </a:p>
          <a:p>
            <a:r>
              <a:rPr lang="en-US" sz="3000" dirty="0"/>
              <a:t>Commonly used HTML tags:</a:t>
            </a:r>
          </a:p>
          <a:p>
            <a:pPr marL="536575" lvl="1" indent="-273050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&lt;h2&gt;</a:t>
            </a:r>
            <a:r>
              <a:rPr lang="en-US" sz="2800" noProof="1"/>
              <a:t>,</a:t>
            </a:r>
            <a:br>
              <a:rPr lang="en-US" sz="2800" noProof="1"/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&lt;h3&gt;</a:t>
            </a:r>
            <a:r>
              <a:rPr lang="en-US" sz="2800" noProof="1"/>
              <a:t>, …,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&lt;ol&gt;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&lt;ul&gt;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&lt;li&gt;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href="…"&gt;</a:t>
            </a:r>
            <a:r>
              <a:rPr lang="en-US" sz="2800" noProof="1"/>
              <a:t>,</a:t>
            </a:r>
            <a:br>
              <a:rPr lang="en-US" sz="2800" noProof="1"/>
            </a:b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&lt;img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src="…"&gt;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</a:p>
          <a:p>
            <a:pPr marL="231829" indent="-273050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sz="3000" noProof="1"/>
              <a:t> is block element</a:t>
            </a:r>
          </a:p>
          <a:p>
            <a:pPr marL="231829" indent="-273050"/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en-US" sz="3000" noProof="1"/>
              <a:t> is inline element</a:t>
            </a:r>
          </a:p>
          <a:p>
            <a:pPr marL="231829" indent="-273050"/>
            <a:r>
              <a:rPr lang="en-US" sz="3000" noProof="1"/>
              <a:t>CSS styles may be: </a:t>
            </a: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е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xternal</a:t>
            </a:r>
            <a:r>
              <a:rPr lang="en-US" sz="30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sz="3000" noProof="1"/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embedded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2542152"/>
            <a:ext cx="2209800" cy="1412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99612" y="3046176"/>
            <a:ext cx="2108746" cy="2282193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5894272"/>
            <a:ext cx="7543800" cy="5065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.my-list p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center;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2412" y="6342046"/>
            <a:ext cx="10482604" cy="515954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softuni.bg/courses/web-fundamentals-html5</a:t>
            </a:r>
            <a:endParaRPr lang="bg-BG" dirty="0" smtClean="0"/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Fundamentals – </a:t>
            </a:r>
            <a:r>
              <a:rPr lang="en-US" dirty="0"/>
              <a:t>Course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96" y="4383734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389" y="1893199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2042468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3545115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08" y="3465923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10" y="2681690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941" y="1070149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65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2105887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767519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 language describes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content </a:t>
            </a:r>
            <a:r>
              <a:rPr lang="en-US" dirty="0"/>
              <a:t>(Web pages)</a:t>
            </a:r>
          </a:p>
          <a:p>
            <a:pPr lvl="1"/>
            <a:r>
              <a:rPr lang="en-US" dirty="0"/>
              <a:t>Text with formatting, images, lists, hyperlinks, tables, forms, etc.</a:t>
            </a:r>
          </a:p>
          <a:p>
            <a:pPr lvl="1"/>
            <a:r>
              <a:rPr lang="en-US" dirty="0"/>
              <a:t>Uses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tags</a:t>
            </a:r>
            <a:r>
              <a:rPr lang="en-US" dirty="0"/>
              <a:t> to define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</a:t>
            </a:r>
            <a:r>
              <a:rPr lang="bg-BG" dirty="0"/>
              <a:t> </a:t>
            </a:r>
            <a:r>
              <a:rPr lang="en-US" dirty="0"/>
              <a:t>in the Web page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377887" lvl="1" indent="0">
              <a:lnSpc>
                <a:spcPct val="100000"/>
              </a:lnSpc>
              <a:buNone/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HTML?</a:t>
            </a: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2208212" y="3582040"/>
            <a:ext cx="7620000" cy="13653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35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&lt;p&gt;</a:t>
            </a:r>
          </a:p>
          <a:p>
            <a:pPr indent="-25235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800" dirty="0">
                <a:solidFill>
                  <a:schemeClr val="accent1"/>
                </a:solidFill>
              </a:rPr>
              <a:t>&lt;b&gt;</a:t>
            </a:r>
            <a:r>
              <a:rPr lang="en-US" sz="2800" b="0" dirty="0">
                <a:solidFill>
                  <a:srgbClr val="FBEEDC"/>
                </a:solidFill>
              </a:rPr>
              <a:t>Document</a:t>
            </a:r>
            <a:r>
              <a:rPr lang="en-US" sz="2800" dirty="0">
                <a:solidFill>
                  <a:schemeClr val="accent1"/>
                </a:solidFill>
              </a:rPr>
              <a:t>&lt;/b&gt; </a:t>
            </a:r>
            <a:r>
              <a:rPr lang="en-US" sz="2800" b="0" dirty="0">
                <a:solidFill>
                  <a:srgbClr val="FBEEDC"/>
                </a:solidFill>
              </a:rPr>
              <a:t>content goes here…</a:t>
            </a:r>
          </a:p>
          <a:p>
            <a:pPr indent="-25235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&lt;/p&gt;</a:t>
            </a: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3579812" y="3163112"/>
            <a:ext cx="2209800" cy="609600"/>
          </a:xfrm>
          <a:prstGeom prst="wedgeRoundRectCallout">
            <a:avLst>
              <a:gd name="adj1" fmla="val -72415"/>
              <a:gd name="adj2" fmla="val 519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Opening tag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3579812" y="4869581"/>
            <a:ext cx="2209800" cy="592903"/>
          </a:xfrm>
          <a:prstGeom prst="wedgeRoundRectCallout">
            <a:avLst>
              <a:gd name="adj1" fmla="val -66436"/>
              <a:gd name="adj2" fmla="val -622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Closing tag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65412" y="4005526"/>
            <a:ext cx="6781800" cy="5328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43" y="5717507"/>
            <a:ext cx="6096528" cy="841321"/>
          </a:xfrm>
          <a:prstGeom prst="roundRect">
            <a:avLst>
              <a:gd name="adj" fmla="val 5105"/>
            </a:avLst>
          </a:prstGeom>
        </p:spPr>
      </p:pic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9828212" y="3330549"/>
            <a:ext cx="1677988" cy="652753"/>
          </a:xfrm>
          <a:prstGeom prst="wedgeRoundRectCallout">
            <a:avLst>
              <a:gd name="adj1" fmla="val -82024"/>
              <a:gd name="adj2" fmla="val 6844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68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9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6"/>
          <p:cNvSpPr txBox="1">
            <a:spLocks/>
          </p:cNvSpPr>
          <p:nvPr/>
        </p:nvSpPr>
        <p:spPr>
          <a:xfrm>
            <a:off x="565406" y="1126673"/>
            <a:ext cx="11001006" cy="52741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1218987" rtl="0" eaLnBrk="0" fontAlgn="base" latinLnBrk="0" hangingPunct="0">
              <a:lnSpc>
                <a:spcPct val="105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SzPct val="80000"/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SzPct val="80000"/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SzPct val="80000"/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defTabSz="1218987" rtl="0" eaLnBrk="0" fontAlgn="base" latinLnBrk="0" hangingPunct="0">
              <a:lnSpc>
                <a:spcPct val="105000"/>
              </a:lnSpc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SzPct val="80000"/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defTabSz="1218987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2"/>
              <a:buChar char="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meta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charset=</a:t>
            </a:r>
            <a:r>
              <a:rPr lang="en-US" altLang="en-US" sz="2600" dirty="0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"UTF-8"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&gt;HTML Example&lt;/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&gt;Hello HTML!&lt;/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h1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&gt;HTML describes formatted text using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&gt;tags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strong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&gt;. Visit the &lt;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href="https://softuni.bg/trainings/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courses"&gt;SoftUni HTML course to learn</a:t>
            </a: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more.&lt;/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body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sz="260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1445025"/>
            <a:ext cx="4648200" cy="233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1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Create your first HTML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File name: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welcome.html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Title: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Welcome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Paragraph of text: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 am learning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!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Hints: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Modify the code from the previous slide, 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&lt;strong&gt;</a:t>
            </a:r>
            <a:r>
              <a:rPr lang="en-US" dirty="0"/>
              <a:t> tag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Submit the page in the judge: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welcome.html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ZIP file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Welcome to 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6612" y="622447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https://judge.softuni.bg/Contests/391</a:t>
            </a:r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12" y="1524000"/>
            <a:ext cx="5257800" cy="263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7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WebStorm</a:t>
            </a:r>
          </a:p>
          <a:p>
            <a:pPr lvl="1"/>
            <a:r>
              <a:rPr lang="en-US" dirty="0"/>
              <a:t>Powerful IDE for HTML, CSS and JavaScript, paid product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</a:t>
            </a:r>
          </a:p>
          <a:p>
            <a:pPr lvl="1"/>
            <a:r>
              <a:rPr lang="en-US" dirty="0"/>
              <a:t>Many languages and technologies, Windows &amp; Mac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Code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Brackets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NetBeans</a:t>
            </a:r>
          </a:p>
          <a:p>
            <a:pPr lvl="1"/>
            <a:r>
              <a:rPr lang="en-US" dirty="0"/>
              <a:t>Good free tools for HTML5, cross-platform</a:t>
            </a:r>
            <a:endParaRPr lang="bg-BG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Sublime Text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Vim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Notepad++</a:t>
            </a:r>
          </a:p>
          <a:p>
            <a:pPr lvl="1"/>
            <a:r>
              <a:rPr lang="en-US" dirty="0"/>
              <a:t>For hackers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558" y="1263280"/>
            <a:ext cx="1146840" cy="1121228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745" y="2792454"/>
            <a:ext cx="1522466" cy="930184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6118" y="5404649"/>
            <a:ext cx="1371719" cy="987638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541" y="4130584"/>
            <a:ext cx="944876" cy="944876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57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 Tools: [F12] in the Browser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37" y="1203743"/>
            <a:ext cx="8615839" cy="53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11032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288</TotalTime>
  <Words>2282</Words>
  <Application>Microsoft Office PowerPoint</Application>
  <PresentationFormat>Custom</PresentationFormat>
  <Paragraphs>452</Paragraphs>
  <Slides>45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SoftUni 16x9</vt:lpstr>
      <vt:lpstr>HTML and CSS Overview</vt:lpstr>
      <vt:lpstr>Table of Contents</vt:lpstr>
      <vt:lpstr>Have a Question?</vt:lpstr>
      <vt:lpstr>HTML (HyperText Markup Language)</vt:lpstr>
      <vt:lpstr>What is HTML?</vt:lpstr>
      <vt:lpstr>HTML Page – Example</vt:lpstr>
      <vt:lpstr>Problem: Welcome to HTML</vt:lpstr>
      <vt:lpstr>HTML – Developer Environments</vt:lpstr>
      <vt:lpstr>Developer Tools: [F12] in the Browser</vt:lpstr>
      <vt:lpstr>Zen Coding (Emmet) for Fast HTML Coding</vt:lpstr>
      <vt:lpstr>HTML Common Elements</vt:lpstr>
      <vt:lpstr>Headings and Paragraphs</vt:lpstr>
      <vt:lpstr>Hyperlinks</vt:lpstr>
      <vt:lpstr>Images</vt:lpstr>
      <vt:lpstr>Problem: Fruits</vt:lpstr>
      <vt:lpstr>Ordered Lists: &lt;ol&gt; Tag</vt:lpstr>
      <vt:lpstr>Unordered Lists: &lt;ul&gt; Tag</vt:lpstr>
      <vt:lpstr>Definition Lists: &lt;dl&gt; Tag</vt:lpstr>
      <vt:lpstr>Problem: Wiki Page</vt:lpstr>
      <vt:lpstr>Hints: Wiki Page</vt:lpstr>
      <vt:lpstr>HTML Terminology</vt:lpstr>
      <vt:lpstr>HTML Tags, Attributes and Elements</vt:lpstr>
      <vt:lpstr>Cascading Style Sheets</vt:lpstr>
      <vt:lpstr>What is CSS?</vt:lpstr>
      <vt:lpstr>Combining HTML and CSS Files (External Style)</vt:lpstr>
      <vt:lpstr>Problem: To Do List</vt:lpstr>
      <vt:lpstr>Solution: To Do List (HTML)</vt:lpstr>
      <vt:lpstr>Solution: To Do List (CSS)</vt:lpstr>
      <vt:lpstr>Inline CSS Style</vt:lpstr>
      <vt:lpstr>Embedded CSS Styles in the HTML Page</vt:lpstr>
      <vt:lpstr>Inline and Block Elements</vt:lpstr>
      <vt:lpstr>Block Elements</vt:lpstr>
      <vt:lpstr>Inline Elements</vt:lpstr>
      <vt:lpstr>Inline-Block Elements</vt:lpstr>
      <vt:lpstr>More HTML Problems</vt:lpstr>
      <vt:lpstr>Problem: HTML Lists</vt:lpstr>
      <vt:lpstr>Solution: HTML Lists</vt:lpstr>
      <vt:lpstr>Solution: HTML Lists (2)</vt:lpstr>
      <vt:lpstr>Solution: HTML Lists (3)</vt:lpstr>
      <vt:lpstr>Summary</vt:lpstr>
      <vt:lpstr>Web Fundamentals – Course Introduction</vt:lpstr>
      <vt:lpstr>SoftUni Diamond Partners</vt:lpstr>
      <vt:lpstr>SoftUni Diamond Partners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Antoniya Atanasova</cp:lastModifiedBy>
  <cp:revision>91</cp:revision>
  <dcterms:created xsi:type="dcterms:W3CDTF">2014-01-02T17:00:34Z</dcterms:created>
  <dcterms:modified xsi:type="dcterms:W3CDTF">2018-05-18T14:12:33Z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